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8" r:id="rId3"/>
    <p:sldId id="274" r:id="rId4"/>
    <p:sldId id="277" r:id="rId5"/>
    <p:sldId id="275" r:id="rId6"/>
    <p:sldId id="266" r:id="rId7"/>
    <p:sldId id="276" r:id="rId8"/>
    <p:sldId id="270" r:id="rId9"/>
    <p:sldId id="271" r:id="rId10"/>
    <p:sldId id="27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92" autoAdjust="0"/>
    <p:restoredTop sz="94691"/>
  </p:normalViewPr>
  <p:slideViewPr>
    <p:cSldViewPr snapToGrid="0" snapToObjects="1">
      <p:cViewPr varScale="1">
        <p:scale>
          <a:sx n="154" d="100"/>
          <a:sy n="154" d="100"/>
        </p:scale>
        <p:origin x="102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0AC7A5-D92C-D140-BA07-F2A0747FA9DF}" type="datetimeFigureOut">
              <a:rPr lang="en-US" smtClean="0"/>
              <a:t>5/24/18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CB7EA-9C4D-454D-9B3A-05CCFA2C178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0AC7A5-D92C-D140-BA07-F2A0747FA9DF}" type="datetimeFigureOut">
              <a:rPr lang="en-US" smtClean="0"/>
              <a:t>5/24/18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CB7EA-9C4D-454D-9B3A-05CCFA2C178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0AC7A5-D92C-D140-BA07-F2A0747FA9DF}" type="datetimeFigureOut">
              <a:rPr lang="en-US" smtClean="0"/>
              <a:t>5/24/18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CB7EA-9C4D-454D-9B3A-05CCFA2C178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0AC7A5-D92C-D140-BA07-F2A0747FA9DF}" type="datetimeFigureOut">
              <a:rPr lang="en-US" smtClean="0"/>
              <a:t>5/24/18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CB7EA-9C4D-454D-9B3A-05CCFA2C178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0AC7A5-D92C-D140-BA07-F2A0747FA9DF}" type="datetimeFigureOut">
              <a:rPr lang="en-US" smtClean="0"/>
              <a:t>5/24/18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CB7EA-9C4D-454D-9B3A-05CCFA2C178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0AC7A5-D92C-D140-BA07-F2A0747FA9DF}" type="datetimeFigureOut">
              <a:rPr lang="en-US" smtClean="0"/>
              <a:t>5/24/18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CB7EA-9C4D-454D-9B3A-05CCFA2C178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0AC7A5-D92C-D140-BA07-F2A0747FA9DF}" type="datetimeFigureOut">
              <a:rPr lang="en-US" smtClean="0"/>
              <a:t>5/24/18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6CB7EA-9C4D-454D-9B3A-05CCFA2C178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0AC7A5-D92C-D140-BA07-F2A0747FA9DF}" type="datetimeFigureOut">
              <a:rPr lang="en-US" smtClean="0"/>
              <a:t>5/24/18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6CB7EA-9C4D-454D-9B3A-05CCFA2C178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AC7A5-D92C-D140-BA07-F2A0747FA9DF}" type="datetimeFigureOut">
              <a:rPr lang="en-US" smtClean="0"/>
              <a:t>5/24/18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6CB7EA-9C4D-454D-9B3A-05CCFA2C178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0AC7A5-D92C-D140-BA07-F2A0747FA9DF}" type="datetimeFigureOut">
              <a:rPr lang="en-US" smtClean="0"/>
              <a:t>5/24/18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CB7EA-9C4D-454D-9B3A-05CCFA2C178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0AC7A5-D92C-D140-BA07-F2A0747FA9DF}" type="datetimeFigureOut">
              <a:rPr lang="en-US" smtClean="0"/>
              <a:t>5/24/18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CB7EA-9C4D-454D-9B3A-05CCFA2C178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AC7A5-D92C-D140-BA07-F2A0747FA9DF}" type="datetimeFigureOut">
              <a:rPr lang="en-US" smtClean="0"/>
              <a:t>5/24/18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6CB7EA-9C4D-454D-9B3A-05CCFA2C178F}" type="slidenum">
              <a:rPr lang="en-US" smtClean="0"/>
              <a:t>‹#›</a:t>
            </a:fld>
            <a:endParaRPr lang="en-US"/>
          </a:p>
        </p:txBody>
      </p:sp>
    </p:spTree>
    <p:extLst>
      <p:ext uri="{BB962C8B-B14F-4D97-AF65-F5344CB8AC3E}">
        <p14:creationId xmlns:p14="http://schemas.microsoft.com/office/powerpoint/2010/main" val="490057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338"/>
            <a:ext cx="9312618" cy="6891337"/>
          </a:xfrm>
          <a:prstGeom prst="rect">
            <a:avLst/>
          </a:prstGeom>
        </p:spPr>
      </p:pic>
      <p:sp>
        <p:nvSpPr>
          <p:cNvPr id="2" name="Title 1"/>
          <p:cNvSpPr>
            <a:spLocks noGrp="1"/>
          </p:cNvSpPr>
          <p:nvPr>
            <p:ph type="ctrTitle"/>
          </p:nvPr>
        </p:nvSpPr>
        <p:spPr>
          <a:xfrm>
            <a:off x="685800" y="125770"/>
            <a:ext cx="7772400" cy="1744127"/>
          </a:xfrm>
        </p:spPr>
        <p:txBody>
          <a:bodyPr/>
          <a:lstStyle/>
          <a:p>
            <a:r>
              <a:rPr lang="en-US" dirty="0"/>
              <a:t>Protective Landing Device</a:t>
            </a:r>
          </a:p>
        </p:txBody>
      </p:sp>
      <p:sp>
        <p:nvSpPr>
          <p:cNvPr id="3" name="Subtitle 2"/>
          <p:cNvSpPr>
            <a:spLocks noGrp="1"/>
          </p:cNvSpPr>
          <p:nvPr>
            <p:ph type="subTitle" idx="1"/>
          </p:nvPr>
        </p:nvSpPr>
        <p:spPr>
          <a:xfrm>
            <a:off x="1143000" y="6028361"/>
            <a:ext cx="6858000" cy="829638"/>
          </a:xfrm>
        </p:spPr>
        <p:txBody>
          <a:bodyPr>
            <a:normAutofit/>
          </a:bodyPr>
          <a:lstStyle/>
          <a:p>
            <a:r>
              <a:rPr lang="en-US" sz="3200" dirty="0">
                <a:solidFill>
                  <a:schemeClr val="bg1"/>
                </a:solidFill>
              </a:rPr>
              <a:t>experiments</a:t>
            </a:r>
          </a:p>
        </p:txBody>
      </p:sp>
    </p:spTree>
    <p:extLst>
      <p:ext uri="{BB962C8B-B14F-4D97-AF65-F5344CB8AC3E}">
        <p14:creationId xmlns:p14="http://schemas.microsoft.com/office/powerpoint/2010/main" val="1956848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Hints: </a:t>
            </a:r>
          </a:p>
        </p:txBody>
      </p:sp>
      <p:sp>
        <p:nvSpPr>
          <p:cNvPr id="3" name="Content Placeholder 2"/>
          <p:cNvSpPr>
            <a:spLocks noGrp="1"/>
          </p:cNvSpPr>
          <p:nvPr>
            <p:ph idx="1"/>
          </p:nvPr>
        </p:nvSpPr>
        <p:spPr/>
        <p:txBody>
          <a:bodyPr>
            <a:normAutofit fontScale="92500" lnSpcReduction="20000"/>
          </a:bodyPr>
          <a:lstStyle/>
          <a:p>
            <a:r>
              <a:rPr lang="en-US" dirty="0"/>
              <a:t>• Use light and strong materials </a:t>
            </a:r>
          </a:p>
          <a:p>
            <a:r>
              <a:rPr lang="en-US" dirty="0"/>
              <a:t>• Use simplified apparatuses </a:t>
            </a:r>
          </a:p>
          <a:p>
            <a:r>
              <a:rPr lang="en-US" dirty="0"/>
              <a:t>• Bring a repair kit to the drop site </a:t>
            </a:r>
          </a:p>
          <a:p>
            <a:r>
              <a:rPr lang="en-US" dirty="0"/>
              <a:t>• Don't overcomplicate the design </a:t>
            </a:r>
          </a:p>
          <a:p>
            <a:r>
              <a:rPr lang="en-US" dirty="0"/>
              <a:t>• Don't use heavy materials if at all possible</a:t>
            </a:r>
          </a:p>
          <a:p>
            <a:endParaRPr lang="en-US" dirty="0"/>
          </a:p>
          <a:p>
            <a:pPr marL="0" indent="0">
              <a:buNone/>
            </a:pPr>
            <a:r>
              <a:rPr lang="en-US" dirty="0"/>
              <a:t>Test effectively</a:t>
            </a:r>
          </a:p>
          <a:p>
            <a:r>
              <a:rPr lang="en-US" dirty="0"/>
              <a:t>Start with low heights</a:t>
            </a:r>
          </a:p>
          <a:p>
            <a:r>
              <a:rPr lang="en-US" dirty="0"/>
              <a:t>Increase height gradually</a:t>
            </a:r>
          </a:p>
          <a:p>
            <a:r>
              <a:rPr lang="en-US" dirty="0"/>
              <a:t> repeat and observe from above and below</a:t>
            </a:r>
          </a:p>
        </p:txBody>
      </p:sp>
      <p:sp>
        <p:nvSpPr>
          <p:cNvPr id="4" name="Rectangle 3"/>
          <p:cNvSpPr/>
          <p:nvPr/>
        </p:nvSpPr>
        <p:spPr>
          <a:xfrm>
            <a:off x="3761295" y="245097"/>
            <a:ext cx="5118754" cy="13386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 regular egg is 2.5 – 3 grams in weight</a:t>
            </a:r>
          </a:p>
          <a:p>
            <a:pPr algn="ctr"/>
            <a:r>
              <a:rPr lang="en-US" sz="2400" dirty="0"/>
              <a:t>It’s the same as about 10-11 marbles</a:t>
            </a:r>
          </a:p>
        </p:txBody>
      </p:sp>
    </p:spTree>
    <p:extLst>
      <p:ext uri="{BB962C8B-B14F-4D97-AF65-F5344CB8AC3E}">
        <p14:creationId xmlns:p14="http://schemas.microsoft.com/office/powerpoint/2010/main" val="1318402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3466645"/>
          </a:xfrm>
        </p:spPr>
        <p:txBody>
          <a:bodyPr>
            <a:normAutofit fontScale="90000"/>
          </a:bodyPr>
          <a:lstStyle/>
          <a:p>
            <a:r>
              <a:rPr lang="en-US" dirty="0"/>
              <a:t>Purpose:</a:t>
            </a:r>
            <a:br>
              <a:rPr lang="en-US" dirty="0"/>
            </a:br>
            <a:r>
              <a:rPr lang="en-US" sz="2900" dirty="0">
                <a:latin typeface="+mn-lt"/>
                <a:ea typeface="+mn-ea"/>
                <a:cs typeface="+mn-cs"/>
              </a:rPr>
              <a:t>Create packaging around an uncooked egg to ensure that the egg can be dropped from a height without breaking.</a:t>
            </a:r>
            <a:br>
              <a:rPr lang="en-US" dirty="0"/>
            </a:br>
            <a:br>
              <a:rPr lang="en-US" dirty="0"/>
            </a:br>
            <a:br>
              <a:rPr lang="en-US" dirty="0"/>
            </a:br>
            <a:br>
              <a:rPr lang="en-US" dirty="0"/>
            </a:br>
            <a:r>
              <a:rPr lang="en-US" dirty="0"/>
              <a:t>Lab Activity Instructions: </a:t>
            </a:r>
          </a:p>
        </p:txBody>
      </p:sp>
      <p:sp>
        <p:nvSpPr>
          <p:cNvPr id="3" name="Content Placeholder 2"/>
          <p:cNvSpPr>
            <a:spLocks noGrp="1"/>
          </p:cNvSpPr>
          <p:nvPr>
            <p:ph idx="1"/>
          </p:nvPr>
        </p:nvSpPr>
        <p:spPr>
          <a:xfrm>
            <a:off x="628650" y="3831771"/>
            <a:ext cx="7886700" cy="2345192"/>
          </a:xfrm>
        </p:spPr>
        <p:txBody>
          <a:bodyPr>
            <a:normAutofit/>
          </a:bodyPr>
          <a:lstStyle/>
          <a:p>
            <a:pPr marL="514350" indent="-514350">
              <a:buFont typeface="+mj-lt"/>
              <a:buAutoNum type="arabicPeriod"/>
            </a:pPr>
            <a:r>
              <a:rPr lang="en-US" dirty="0"/>
              <a:t>Design and construct an egg protective device in groups. </a:t>
            </a:r>
          </a:p>
          <a:p>
            <a:pPr marL="514350" indent="-514350">
              <a:buFont typeface="+mj-lt"/>
              <a:buAutoNum type="arabicPeriod"/>
            </a:pPr>
            <a:r>
              <a:rPr lang="en-US" dirty="0"/>
              <a:t>Limited materials to choose from. </a:t>
            </a:r>
          </a:p>
          <a:p>
            <a:pPr marL="514350" indent="-514350">
              <a:buFont typeface="+mj-lt"/>
              <a:buAutoNum type="arabicPeriod"/>
            </a:pPr>
            <a:r>
              <a:rPr lang="en-US" dirty="0"/>
              <a:t>Test devices in the classroom first and then later at the drop site.</a:t>
            </a:r>
          </a:p>
        </p:txBody>
      </p:sp>
    </p:spTree>
    <p:extLst>
      <p:ext uri="{BB962C8B-B14F-4D97-AF65-F5344CB8AC3E}">
        <p14:creationId xmlns:p14="http://schemas.microsoft.com/office/powerpoint/2010/main" val="829395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18452"/>
          </a:xfrm>
        </p:spPr>
        <p:txBody>
          <a:bodyPr>
            <a:normAutofit fontScale="90000"/>
          </a:bodyPr>
          <a:lstStyle/>
          <a:p>
            <a:r>
              <a:rPr lang="en-US" dirty="0"/>
              <a:t>Criteria or </a:t>
            </a:r>
            <a:r>
              <a:rPr lang="en-US" dirty="0">
                <a:solidFill>
                  <a:srgbClr val="FF0000"/>
                </a:solidFill>
              </a:rPr>
              <a:t>constraint</a:t>
            </a:r>
            <a:r>
              <a:rPr lang="en-US" dirty="0"/>
              <a:t>?</a:t>
            </a:r>
          </a:p>
        </p:txBody>
      </p:sp>
      <p:sp>
        <p:nvSpPr>
          <p:cNvPr id="3" name="Content Placeholder 2"/>
          <p:cNvSpPr>
            <a:spLocks noGrp="1"/>
          </p:cNvSpPr>
          <p:nvPr>
            <p:ph idx="1"/>
          </p:nvPr>
        </p:nvSpPr>
        <p:spPr>
          <a:xfrm>
            <a:off x="377371" y="883580"/>
            <a:ext cx="8137979" cy="5691882"/>
          </a:xfrm>
        </p:spPr>
        <p:txBody>
          <a:bodyPr>
            <a:normAutofit fontScale="70000" lnSpcReduction="20000"/>
          </a:bodyPr>
          <a:lstStyle/>
          <a:p>
            <a:pPr marL="0" indent="0">
              <a:buNone/>
            </a:pPr>
            <a:r>
              <a:rPr lang="en-US" dirty="0">
                <a:solidFill>
                  <a:srgbClr val="FF0000"/>
                </a:solidFill>
              </a:rPr>
              <a:t>➢ No parachutes are allowed </a:t>
            </a:r>
            <a:endParaRPr lang="en-US" dirty="0"/>
          </a:p>
          <a:p>
            <a:pPr marL="0" indent="0">
              <a:buNone/>
            </a:pPr>
            <a:r>
              <a:rPr lang="en-US" dirty="0"/>
              <a:t>➢ An area approximately the size of a quarter of the egg must be easily visible at all times. </a:t>
            </a:r>
          </a:p>
          <a:p>
            <a:pPr marL="0" indent="0">
              <a:buNone/>
            </a:pPr>
            <a:r>
              <a:rPr lang="en-US" dirty="0"/>
              <a:t>➢ </a:t>
            </a:r>
            <a:r>
              <a:rPr lang="en-US" dirty="0">
                <a:solidFill>
                  <a:srgbClr val="FF0000"/>
                </a:solidFill>
              </a:rPr>
              <a:t>Only the allowed materials may be used</a:t>
            </a:r>
            <a:r>
              <a:rPr lang="en-US" dirty="0"/>
              <a:t>.</a:t>
            </a:r>
            <a:br>
              <a:rPr lang="en-US" dirty="0"/>
            </a:br>
            <a:r>
              <a:rPr lang="en-US" dirty="0"/>
              <a:t> Items can be negotiated and traded with other designers. </a:t>
            </a:r>
          </a:p>
          <a:p>
            <a:pPr marL="0" indent="0">
              <a:buNone/>
            </a:pPr>
            <a:r>
              <a:rPr lang="en-US" dirty="0"/>
              <a:t>➢ Only raw, store bought chicken eggs may be used. </a:t>
            </a:r>
          </a:p>
          <a:p>
            <a:pPr marL="0" indent="0">
              <a:buNone/>
            </a:pPr>
            <a:r>
              <a:rPr lang="en-US" dirty="0">
                <a:solidFill>
                  <a:srgbClr val="FF0000"/>
                </a:solidFill>
              </a:rPr>
              <a:t>➢ Your design must not include changing the egg in any way (no tape on the egg, no soaking the egg in vinegar). </a:t>
            </a:r>
            <a:endParaRPr lang="en-US" dirty="0"/>
          </a:p>
          <a:p>
            <a:pPr marL="0" indent="0">
              <a:buNone/>
            </a:pPr>
            <a:r>
              <a:rPr lang="en-US" dirty="0"/>
              <a:t>➢ The egg container and all materials must remain intact. For example, no parts – inside or out - can fall or break off during flight or impact. </a:t>
            </a:r>
          </a:p>
          <a:p>
            <a:pPr marL="0" indent="0">
              <a:buNone/>
            </a:pPr>
            <a:r>
              <a:rPr lang="en-US" dirty="0">
                <a:solidFill>
                  <a:srgbClr val="FF0000"/>
                </a:solidFill>
              </a:rPr>
              <a:t>➢ Your egg project must fit on a regular size (8 ½ x 11) sheet of paper.</a:t>
            </a:r>
            <a:br>
              <a:rPr lang="en-US" dirty="0">
                <a:solidFill>
                  <a:srgbClr val="FF0000"/>
                </a:solidFill>
              </a:rPr>
            </a:br>
            <a:r>
              <a:rPr lang="en-US" dirty="0">
                <a:solidFill>
                  <a:srgbClr val="FF0000"/>
                </a:solidFill>
              </a:rPr>
              <a:t> </a:t>
            </a:r>
            <a:r>
              <a:rPr lang="en-US" dirty="0"/>
              <a:t>(Note that the height of the container is not a factor – it can be “tall” and still fit on the paper) </a:t>
            </a:r>
          </a:p>
          <a:p>
            <a:pPr marL="0" indent="0">
              <a:buNone/>
            </a:pPr>
            <a:r>
              <a:rPr lang="en-US" dirty="0"/>
              <a:t>➢ The container must be able to be opened once we return to the classroom so that we may check on the condition of the egg. The inside materials must be designed to allow raw egg to be easily inserted and removed. </a:t>
            </a:r>
          </a:p>
          <a:p>
            <a:pPr marL="0" indent="0">
              <a:buNone/>
            </a:pPr>
            <a:r>
              <a:rPr lang="en-US" dirty="0"/>
              <a:t>➢ Must withstand numerous drops</a:t>
            </a:r>
          </a:p>
          <a:p>
            <a:pPr marL="0" indent="0">
              <a:buNone/>
            </a:pPr>
            <a:r>
              <a:rPr lang="en-US" dirty="0"/>
              <a:t>➢ Work in teams</a:t>
            </a:r>
          </a:p>
        </p:txBody>
      </p:sp>
    </p:spTree>
    <p:extLst>
      <p:ext uri="{BB962C8B-B14F-4D97-AF65-F5344CB8AC3E}">
        <p14:creationId xmlns:p14="http://schemas.microsoft.com/office/powerpoint/2010/main" val="64910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14353"/>
          </a:xfrm>
        </p:spPr>
        <p:txBody>
          <a:bodyPr>
            <a:normAutofit fontScale="90000"/>
          </a:bodyPr>
          <a:lstStyle/>
          <a:p>
            <a:r>
              <a:rPr lang="en-US" sz="4000" dirty="0"/>
              <a:t>Materials: You can choose 12 items/materials from the following list: </a:t>
            </a:r>
            <a:endParaRPr lang="en-US" dirty="0"/>
          </a:p>
        </p:txBody>
      </p:sp>
      <p:sp>
        <p:nvSpPr>
          <p:cNvPr id="3" name="Content Placeholder 2"/>
          <p:cNvSpPr>
            <a:spLocks noGrp="1"/>
          </p:cNvSpPr>
          <p:nvPr>
            <p:ph idx="1"/>
          </p:nvPr>
        </p:nvSpPr>
        <p:spPr>
          <a:xfrm>
            <a:off x="628650" y="1825625"/>
            <a:ext cx="3285804" cy="4351338"/>
          </a:xfrm>
        </p:spPr>
        <p:txBody>
          <a:bodyPr>
            <a:normAutofit lnSpcReduction="10000"/>
          </a:bodyPr>
          <a:lstStyle/>
          <a:p>
            <a:r>
              <a:rPr lang="en-US" dirty="0"/>
              <a:t>5 elastic bands, </a:t>
            </a:r>
          </a:p>
          <a:p>
            <a:r>
              <a:rPr lang="en-US" dirty="0"/>
              <a:t>8 popsicle sticks, </a:t>
            </a:r>
          </a:p>
          <a:p>
            <a:r>
              <a:rPr lang="en-US" dirty="0"/>
              <a:t>1 meter of tape, </a:t>
            </a:r>
          </a:p>
          <a:p>
            <a:r>
              <a:rPr lang="en-US" dirty="0"/>
              <a:t>2 sheets of paper, </a:t>
            </a:r>
          </a:p>
          <a:p>
            <a:r>
              <a:rPr lang="en-US" dirty="0"/>
              <a:t>1 plastic bag, </a:t>
            </a:r>
          </a:p>
          <a:p>
            <a:r>
              <a:rPr lang="en-US" dirty="0"/>
              <a:t>4 straws, </a:t>
            </a:r>
          </a:p>
          <a:p>
            <a:r>
              <a:rPr lang="en-US" dirty="0"/>
              <a:t>1 Styrofoam cup, </a:t>
            </a:r>
          </a:p>
          <a:p>
            <a:r>
              <a:rPr lang="en-US" dirty="0"/>
              <a:t>1 manila folder, </a:t>
            </a:r>
          </a:p>
          <a:p>
            <a:r>
              <a:rPr lang="en-US" dirty="0"/>
              <a:t>6 cotton balls, </a:t>
            </a:r>
          </a:p>
        </p:txBody>
      </p:sp>
      <p:sp>
        <p:nvSpPr>
          <p:cNvPr id="4" name="Content Placeholder 2"/>
          <p:cNvSpPr txBox="1">
            <a:spLocks/>
          </p:cNvSpPr>
          <p:nvPr/>
        </p:nvSpPr>
        <p:spPr>
          <a:xfrm>
            <a:off x="4767422" y="1690689"/>
            <a:ext cx="3747927" cy="44862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8 Q-tips, </a:t>
            </a:r>
          </a:p>
          <a:p>
            <a:r>
              <a:rPr lang="en-US" dirty="0"/>
              <a:t>10’ toilet paper, </a:t>
            </a:r>
          </a:p>
          <a:p>
            <a:r>
              <a:rPr lang="en-US" dirty="0"/>
              <a:t>30cm string, </a:t>
            </a:r>
          </a:p>
          <a:p>
            <a:r>
              <a:rPr lang="en-US" dirty="0"/>
              <a:t>10cm wires, </a:t>
            </a:r>
          </a:p>
          <a:p>
            <a:r>
              <a:rPr lang="en-US" dirty="0"/>
              <a:t>20 pieces spaghetti, </a:t>
            </a:r>
          </a:p>
          <a:p>
            <a:r>
              <a:rPr lang="en-US" dirty="0"/>
              <a:t>2 skinny balloons, </a:t>
            </a:r>
          </a:p>
          <a:p>
            <a:r>
              <a:rPr lang="en-US" dirty="0"/>
              <a:t>1 paper plate, </a:t>
            </a:r>
          </a:p>
          <a:p>
            <a:r>
              <a:rPr lang="en-US" dirty="0"/>
              <a:t>1 piece newspaper</a:t>
            </a:r>
          </a:p>
        </p:txBody>
      </p:sp>
      <p:sp>
        <p:nvSpPr>
          <p:cNvPr id="5" name="Rectangle 4"/>
          <p:cNvSpPr/>
          <p:nvPr/>
        </p:nvSpPr>
        <p:spPr>
          <a:xfrm>
            <a:off x="1505163" y="6338443"/>
            <a:ext cx="6899097" cy="369332"/>
          </a:xfrm>
          <a:prstGeom prst="rect">
            <a:avLst/>
          </a:prstGeom>
        </p:spPr>
        <p:txBody>
          <a:bodyPr wrap="square">
            <a:spAutoFit/>
          </a:bodyPr>
          <a:lstStyle/>
          <a:p>
            <a:r>
              <a:rPr lang="en-US"/>
              <a:t>These materials are provided: • glue, scissors, rulers, pencil</a:t>
            </a:r>
            <a:endParaRPr lang="en-US" dirty="0"/>
          </a:p>
        </p:txBody>
      </p:sp>
    </p:spTree>
    <p:extLst>
      <p:ext uri="{BB962C8B-B14F-4D97-AF65-F5344CB8AC3E}">
        <p14:creationId xmlns:p14="http://schemas.microsoft.com/office/powerpoint/2010/main" val="772431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2" y="365126"/>
            <a:ext cx="3290207" cy="1325563"/>
          </a:xfrm>
        </p:spPr>
        <p:txBody>
          <a:bodyPr/>
          <a:lstStyle/>
          <a:p>
            <a:r>
              <a:rPr lang="en-US" dirty="0"/>
              <a:t>examples</a:t>
            </a:r>
          </a:p>
        </p:txBody>
      </p:sp>
      <p:sp>
        <p:nvSpPr>
          <p:cNvPr id="3" name="Content Placeholder 2"/>
          <p:cNvSpPr>
            <a:spLocks noGrp="1"/>
          </p:cNvSpPr>
          <p:nvPr>
            <p:ph idx="1"/>
          </p:nvPr>
        </p:nvSpPr>
        <p:spPr>
          <a:xfrm>
            <a:off x="4891314" y="1825625"/>
            <a:ext cx="3624036" cy="4351338"/>
          </a:xfrm>
        </p:spPr>
        <p:txBody>
          <a:bodyPr/>
          <a:lstStyle/>
          <a:p>
            <a:r>
              <a:rPr lang="en-US" dirty="0"/>
              <a:t>Draw at least 2 different designs</a:t>
            </a:r>
          </a:p>
        </p:txBody>
      </p:sp>
      <p:pic>
        <p:nvPicPr>
          <p:cNvPr id="5" name="Picture 4"/>
          <p:cNvPicPr>
            <a:picLocks noChangeAspect="1"/>
          </p:cNvPicPr>
          <p:nvPr/>
        </p:nvPicPr>
        <p:blipFill rotWithShape="1">
          <a:blip r:embed="rId2"/>
          <a:srcRect t="6507"/>
          <a:stretch/>
        </p:blipFill>
        <p:spPr>
          <a:xfrm>
            <a:off x="87312" y="-10057"/>
            <a:ext cx="4804002" cy="6702234"/>
          </a:xfrm>
          <a:prstGeom prst="rect">
            <a:avLst/>
          </a:prstGeom>
        </p:spPr>
      </p:pic>
    </p:spTree>
    <p:extLst>
      <p:ext uri="{BB962C8B-B14F-4D97-AF65-F5344CB8AC3E}">
        <p14:creationId xmlns:p14="http://schemas.microsoft.com/office/powerpoint/2010/main" val="3107839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0000"/>
                </a:solidFill>
              </a:rPr>
              <a:t>Test secondary impact with a dummy</a:t>
            </a:r>
          </a:p>
        </p:txBody>
      </p:sp>
      <p:sp>
        <p:nvSpPr>
          <p:cNvPr id="3" name="Content Placeholder 2"/>
          <p:cNvSpPr>
            <a:spLocks noGrp="1"/>
          </p:cNvSpPr>
          <p:nvPr>
            <p:ph idx="1"/>
          </p:nvPr>
        </p:nvSpPr>
        <p:spPr>
          <a:xfrm>
            <a:off x="628650" y="1942799"/>
            <a:ext cx="7886700" cy="4234164"/>
          </a:xfrm>
        </p:spPr>
        <p:txBody>
          <a:bodyPr>
            <a:normAutofit lnSpcReduction="10000"/>
          </a:bodyPr>
          <a:lstStyle/>
          <a:p>
            <a:pPr marL="0" indent="0">
              <a:buNone/>
            </a:pPr>
            <a:r>
              <a:rPr lang="en-US" dirty="0"/>
              <a:t>					Scientists and </a:t>
            </a:r>
            <a:br>
              <a:rPr lang="en-US" dirty="0"/>
            </a:br>
            <a:r>
              <a:rPr lang="en-US" dirty="0"/>
              <a:t>					engineers have been </a:t>
            </a:r>
            <a:br>
              <a:rPr lang="en-US" dirty="0"/>
            </a:br>
            <a:r>
              <a:rPr lang="en-US" dirty="0"/>
              <a:t>					working for many </a:t>
            </a:r>
            <a:br>
              <a:rPr lang="en-US" dirty="0"/>
            </a:br>
            <a:r>
              <a:rPr lang="en-US" dirty="0"/>
              <a:t>					years to reduce the </a:t>
            </a:r>
            <a:br>
              <a:rPr lang="en-US" dirty="0"/>
            </a:br>
            <a:r>
              <a:rPr lang="en-US" dirty="0"/>
              <a:t>					effect of impacts, primarily in the automobile industry. </a:t>
            </a:r>
          </a:p>
          <a:p>
            <a:pPr marL="0" indent="0">
              <a:buNone/>
            </a:pPr>
            <a:r>
              <a:rPr lang="en-US" dirty="0"/>
              <a:t>Efforts to reduce the </a:t>
            </a:r>
            <a:r>
              <a:rPr lang="en-US" dirty="0">
                <a:solidFill>
                  <a:srgbClr val="FF0000"/>
                </a:solidFill>
              </a:rPr>
              <a:t>primary impact </a:t>
            </a:r>
            <a:r>
              <a:rPr lang="en-US" dirty="0"/>
              <a:t>(energy absorbing bumpers, crumple zones, modified chassis construction) and efforts to reduce the </a:t>
            </a:r>
            <a:r>
              <a:rPr lang="en-US" dirty="0">
                <a:solidFill>
                  <a:srgbClr val="FF0000"/>
                </a:solidFill>
              </a:rPr>
              <a:t>secondary impact</a:t>
            </a:r>
            <a:r>
              <a:rPr lang="en-US" dirty="0"/>
              <a:t> (airbags, padded dashboards, collapsing steering wheels, and seatbelts) are commonplace.</a:t>
            </a:r>
          </a:p>
        </p:txBody>
      </p:sp>
      <p:pic>
        <p:nvPicPr>
          <p:cNvPr id="4" name="Picture 3"/>
          <p:cNvPicPr>
            <a:picLocks noChangeAspect="1"/>
          </p:cNvPicPr>
          <p:nvPr/>
        </p:nvPicPr>
        <p:blipFill>
          <a:blip r:embed="rId2"/>
          <a:stretch>
            <a:fillRect/>
          </a:stretch>
        </p:blipFill>
        <p:spPr>
          <a:xfrm>
            <a:off x="1356189" y="1473891"/>
            <a:ext cx="3420652" cy="2096870"/>
          </a:xfrm>
          <a:prstGeom prst="rect">
            <a:avLst/>
          </a:prstGeom>
        </p:spPr>
      </p:pic>
    </p:spTree>
    <p:extLst>
      <p:ext uri="{BB962C8B-B14F-4D97-AF65-F5344CB8AC3E}">
        <p14:creationId xmlns:p14="http://schemas.microsoft.com/office/powerpoint/2010/main" val="2095604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116" y="653144"/>
            <a:ext cx="8037234" cy="1424616"/>
          </a:xfrm>
        </p:spPr>
        <p:txBody>
          <a:bodyPr>
            <a:normAutofit/>
          </a:bodyPr>
          <a:lstStyle/>
          <a:p>
            <a:r>
              <a:rPr lang="en-US" dirty="0"/>
              <a:t>Design your crash dummy</a:t>
            </a:r>
          </a:p>
        </p:txBody>
      </p:sp>
      <p:sp>
        <p:nvSpPr>
          <p:cNvPr id="3" name="Content Placeholder 2"/>
          <p:cNvSpPr>
            <a:spLocks noGrp="1"/>
          </p:cNvSpPr>
          <p:nvPr>
            <p:ph idx="1"/>
          </p:nvPr>
        </p:nvSpPr>
        <p:spPr/>
        <p:txBody>
          <a:bodyPr/>
          <a:lstStyle/>
          <a:p>
            <a:r>
              <a:rPr lang="en-US" dirty="0"/>
              <a:t>Same size and weight</a:t>
            </a:r>
          </a:p>
        </p:txBody>
      </p:sp>
      <p:pic>
        <p:nvPicPr>
          <p:cNvPr id="1026" name="Picture 2" descr="http://image.shutterstock.com/z/stock-photo-broken-eggs-on-floor-91787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829873"/>
            <a:ext cx="3050522" cy="25949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isonovatech.com/wp-content/uploads/2015/07/Depositphotos_2855184_s-2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368637"/>
            <a:ext cx="2736575" cy="3517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900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Phase 1: </a:t>
            </a:r>
          </a:p>
        </p:txBody>
      </p:sp>
      <p:sp>
        <p:nvSpPr>
          <p:cNvPr id="3" name="Content Placeholder 2"/>
          <p:cNvSpPr>
            <a:spLocks noGrp="1"/>
          </p:cNvSpPr>
          <p:nvPr>
            <p:ph idx="1"/>
          </p:nvPr>
        </p:nvSpPr>
        <p:spPr/>
        <p:txBody>
          <a:bodyPr/>
          <a:lstStyle/>
          <a:p>
            <a:pPr marL="0" indent="0">
              <a:buNone/>
            </a:pPr>
            <a:r>
              <a:rPr lang="en-US" dirty="0"/>
              <a:t>The Design </a:t>
            </a:r>
          </a:p>
          <a:p>
            <a:r>
              <a:rPr lang="en-US" dirty="0"/>
              <a:t>When you are designing this apparatus, there are a few things that you need to keep in mind. </a:t>
            </a:r>
          </a:p>
          <a:p>
            <a:r>
              <a:rPr lang="en-US" dirty="0"/>
              <a:t>This device must be protective. </a:t>
            </a:r>
          </a:p>
          <a:p>
            <a:r>
              <a:rPr lang="en-US" dirty="0"/>
              <a:t>The raw egg inside must not even crack at the first drop.</a:t>
            </a:r>
          </a:p>
        </p:txBody>
      </p:sp>
    </p:spTree>
    <p:extLst>
      <p:ext uri="{BB962C8B-B14F-4D97-AF65-F5344CB8AC3E}">
        <p14:creationId xmlns:p14="http://schemas.microsoft.com/office/powerpoint/2010/main" val="180874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Two: Testing </a:t>
            </a:r>
          </a:p>
        </p:txBody>
      </p:sp>
      <p:sp>
        <p:nvSpPr>
          <p:cNvPr id="3" name="Content Placeholder 2"/>
          <p:cNvSpPr>
            <a:spLocks noGrp="1"/>
          </p:cNvSpPr>
          <p:nvPr>
            <p:ph idx="1"/>
          </p:nvPr>
        </p:nvSpPr>
        <p:spPr>
          <a:xfrm>
            <a:off x="628650" y="1432874"/>
            <a:ext cx="7886700" cy="5185640"/>
          </a:xfrm>
        </p:spPr>
        <p:txBody>
          <a:bodyPr>
            <a:normAutofit fontScale="85000" lnSpcReduction="20000"/>
          </a:bodyPr>
          <a:lstStyle/>
          <a:p>
            <a:r>
              <a:rPr lang="en-US" dirty="0"/>
              <a:t>After classroom testing, do practice runs at the drop site to make sure that your apparatus will withstand these tests. </a:t>
            </a:r>
          </a:p>
          <a:p>
            <a:r>
              <a:rPr lang="en-US" dirty="0"/>
              <a:t>The project takes much trial and error and it is highly doubtful that you will succeed in your design on the first trial. </a:t>
            </a:r>
          </a:p>
          <a:p>
            <a:r>
              <a:rPr lang="en-US" dirty="0"/>
              <a:t>Plan to modify your current design or start completely over and design a new apparatus.</a:t>
            </a:r>
          </a:p>
          <a:p>
            <a:endParaRPr lang="en-US" dirty="0"/>
          </a:p>
          <a:p>
            <a:endParaRPr lang="en-US" dirty="0"/>
          </a:p>
          <a:p>
            <a:endParaRPr lang="en-US" dirty="0"/>
          </a:p>
          <a:p>
            <a:endParaRPr lang="en-US" dirty="0"/>
          </a:p>
          <a:p>
            <a:r>
              <a:rPr lang="en-US" dirty="0"/>
              <a:t>Raw eggs are provided at the drop site. </a:t>
            </a:r>
          </a:p>
          <a:p>
            <a:r>
              <a:rPr lang="en-US" dirty="0"/>
              <a:t>Bring a small repair kit for your apparatus, i.e. tape, scissors, and left-over materials provided etc. Be fully prepared and bring all items to the drop site.</a:t>
            </a:r>
          </a:p>
        </p:txBody>
      </p:sp>
      <p:sp>
        <p:nvSpPr>
          <p:cNvPr id="4" name="Title 1"/>
          <p:cNvSpPr txBox="1">
            <a:spLocks/>
          </p:cNvSpPr>
          <p:nvPr/>
        </p:nvSpPr>
        <p:spPr>
          <a:xfrm>
            <a:off x="360137" y="401361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Phase Three: Actual Drop </a:t>
            </a:r>
          </a:p>
        </p:txBody>
      </p:sp>
    </p:spTree>
    <p:extLst>
      <p:ext uri="{BB962C8B-B14F-4D97-AF65-F5344CB8AC3E}">
        <p14:creationId xmlns:p14="http://schemas.microsoft.com/office/powerpoint/2010/main" val="12714030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322</TotalTime>
  <Words>418</Words>
  <Application>Microsoft Macintosh PowerPoint</Application>
  <PresentationFormat>On-screen Show (4:3)</PresentationFormat>
  <Paragraphs>72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Protective Landing Device</vt:lpstr>
      <vt:lpstr>Purpose: Create packaging around an uncooked egg to ensure that the egg can be dropped from a height without breaking.    Lab Activity Instructions: </vt:lpstr>
      <vt:lpstr>Criteria or constraint?</vt:lpstr>
      <vt:lpstr>Materials: You can choose 12 items/materials from the following list: </vt:lpstr>
      <vt:lpstr>examples</vt:lpstr>
      <vt:lpstr>Test secondary impact with a dummy</vt:lpstr>
      <vt:lpstr>Design your crash dummy</vt:lpstr>
      <vt:lpstr>Procedure: Phase 1: </vt:lpstr>
      <vt:lpstr>Phase Two: Testing </vt:lpstr>
      <vt:lpstr>Hints: </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Protective Landing Device</dc:title>
  <dc:creator>O'Grady-Cunniff, Dianne (CCPS)</dc:creator>
  <cp:lastModifiedBy>O'Grady-Cunniff, Dianne (CCPS)</cp:lastModifiedBy>
  <cp:revision>25</cp:revision>
  <cp:lastPrinted>2017-05-01T02:00:08Z</cp:lastPrinted>
  <dcterms:created xsi:type="dcterms:W3CDTF">2017-05-01T01:14:01Z</dcterms:created>
  <dcterms:modified xsi:type="dcterms:W3CDTF">2018-05-24T21:26:54Z</dcterms:modified>
</cp:coreProperties>
</file>